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0"/>
  </p:notesMasterIdLst>
  <p:handoutMasterIdLst>
    <p:handoutMasterId r:id="rId41"/>
  </p:handoutMasterIdLst>
  <p:sldIdLst>
    <p:sldId id="603" r:id="rId8"/>
    <p:sldId id="2340" r:id="rId9"/>
    <p:sldId id="739" r:id="rId10"/>
    <p:sldId id="2573" r:id="rId11"/>
    <p:sldId id="2602" r:id="rId12"/>
    <p:sldId id="2528" r:id="rId13"/>
    <p:sldId id="2598" r:id="rId14"/>
    <p:sldId id="2527" r:id="rId15"/>
    <p:sldId id="2513" r:id="rId16"/>
    <p:sldId id="2471" r:id="rId17"/>
    <p:sldId id="2478" r:id="rId18"/>
    <p:sldId id="2581" r:id="rId19"/>
    <p:sldId id="2578" r:id="rId20"/>
    <p:sldId id="2579" r:id="rId21"/>
    <p:sldId id="2580" r:id="rId22"/>
    <p:sldId id="2582" r:id="rId23"/>
    <p:sldId id="2599" r:id="rId24"/>
    <p:sldId id="2583" r:id="rId25"/>
    <p:sldId id="2584" r:id="rId26"/>
    <p:sldId id="2585" r:id="rId27"/>
    <p:sldId id="2600" r:id="rId28"/>
    <p:sldId id="2586" r:id="rId29"/>
    <p:sldId id="2587" r:id="rId30"/>
    <p:sldId id="2601" r:id="rId31"/>
    <p:sldId id="2590" r:id="rId32"/>
    <p:sldId id="2546" r:id="rId33"/>
    <p:sldId id="2479" r:id="rId34"/>
    <p:sldId id="2621" r:id="rId35"/>
    <p:sldId id="2620" r:id="rId36"/>
    <p:sldId id="2470" r:id="rId37"/>
    <p:sldId id="2564" r:id="rId38"/>
    <p:sldId id="582" r:id="rId3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树构造方式使得相似数据点更有可能出现在同一子树，从而可以更快地发现近似的最近邻居。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3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2024/2/5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js.langchain.com/docs/" TargetMode="External"/><Relationship Id="rId13" Type="http://schemas.openxmlformats.org/officeDocument/2006/relationships/hyperlink" Target="https://www.pinecone.io/learn/series/faiss/faiss-tutorial/" TargetMode="External"/><Relationship Id="rId18" Type="http://schemas.openxmlformats.org/officeDocument/2006/relationships/hyperlink" Target="https://www.pinecone.io/" TargetMode="External"/><Relationship Id="rId3" Type="http://schemas.openxmlformats.org/officeDocument/2006/relationships/hyperlink" Target="https://www.bilibili.com/video/BV1BM4y177Dk" TargetMode="External"/><Relationship Id="rId21" Type="http://schemas.openxmlformats.org/officeDocument/2006/relationships/hyperlink" Target="https://github.com/weaviate/weaviate" TargetMode="External"/><Relationship Id="rId7" Type="http://schemas.openxmlformats.org/officeDocument/2006/relationships/hyperlink" Target="https://www.anthropic.com/index/100k-context-windows" TargetMode="External"/><Relationship Id="rId12" Type="http://schemas.openxmlformats.org/officeDocument/2006/relationships/hyperlink" Target="https://www.youtube.com/watch?v=QvKMwLjdK-s&amp;t=168s&amp;ab_channel=JamesBriggs" TargetMode="External"/><Relationship Id="rId17" Type="http://schemas.openxmlformats.org/officeDocument/2006/relationships/hyperlink" Target="https://github.com/milvus-io/milvus" TargetMode="External"/><Relationship Id="rId2" Type="http://schemas.openxmlformats.org/officeDocument/2006/relationships/hyperlink" Target="https://www.bilibili.com/video/BV11a4y1c7SW" TargetMode="External"/><Relationship Id="rId16" Type="http://schemas.openxmlformats.org/officeDocument/2006/relationships/hyperlink" Target="https://github.com/chroma-core/chroma" TargetMode="External"/><Relationship Id="rId20" Type="http://schemas.openxmlformats.org/officeDocument/2006/relationships/hyperlink" Target="https://github.com/typesense/typesense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github.com/guangzhengli/vectorhub" TargetMode="External"/><Relationship Id="rId11" Type="http://schemas.openxmlformats.org/officeDocument/2006/relationships/hyperlink" Target="https://www.pinecone.io/learn/series/faiss/locality-sensitive-hashing-random-projection/" TargetMode="External"/><Relationship Id="rId5" Type="http://schemas.openxmlformats.org/officeDocument/2006/relationships/hyperlink" Target="https://github.com/guangzhengli/ChatFiles" TargetMode="External"/><Relationship Id="rId15" Type="http://schemas.openxmlformats.org/officeDocument/2006/relationships/hyperlink" Target="https://www.pinecone.io/learn/vector-similarity/" TargetMode="External"/><Relationship Id="rId23" Type="http://schemas.openxmlformats.org/officeDocument/2006/relationships/hyperlink" Target="https://github.com/pgvector/pgvector" TargetMode="External"/><Relationship Id="rId10" Type="http://schemas.openxmlformats.org/officeDocument/2006/relationships/hyperlink" Target="https://www.pinecone.io/learn/series/faiss/product-quantization/" TargetMode="External"/><Relationship Id="rId19" Type="http://schemas.openxmlformats.org/officeDocument/2006/relationships/hyperlink" Target="https://github.com/qdrant/qdrant" TargetMode="External"/><Relationship Id="rId4" Type="http://schemas.openxmlformats.org/officeDocument/2006/relationships/hyperlink" Target="https://www.pinecone.io/learn/vector-database/" TargetMode="External"/><Relationship Id="rId9" Type="http://schemas.openxmlformats.org/officeDocument/2006/relationships/hyperlink" Target="https://www.pinecone.io/learn/series/faiss/locality-sensitive-hashing/" TargetMode="External"/><Relationship Id="rId14" Type="http://schemas.openxmlformats.org/officeDocument/2006/relationships/hyperlink" Target="https://www.youtube.com/watch?v=sKyvsdEv6rk&amp;ab_channel=JamesBriggs" TargetMode="External"/><Relationship Id="rId22" Type="http://schemas.openxmlformats.org/officeDocument/2006/relationships/hyperlink" Target="https://redis.io/docs/interact/search-and-query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AE4870B-1D5B-F14F-B7F7-234812A45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向量数据库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相似性搜索概述</a:t>
            </a:r>
            <a:endParaRPr lang="zh-CN" altLang="en-US" sz="115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00C0EC8-E468-2747-A341-9DB085A4D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相似性搜索分类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BCDAE8-F168-8F44-8DD4-BB3013C16C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高效的搜索算法有很多，其主要思想是通过两种方式提高搜索效率：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按索引使用数据结构：</a:t>
            </a:r>
            <a:r>
              <a:rPr lang="zh-CN" altLang="en-US" dirty="0"/>
              <a:t>将向量组织成基于树、图等结构来缩小搜索范围。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减少向量大小：</a:t>
            </a:r>
            <a:r>
              <a:rPr lang="zh-CN" altLang="en-US" dirty="0"/>
              <a:t>通过降维的方式（量化）表示向量值的长度。</a:t>
            </a:r>
          </a:p>
        </p:txBody>
      </p:sp>
    </p:spTree>
    <p:extLst>
      <p:ext uri="{BB962C8B-B14F-4D97-AF65-F5344CB8AC3E}">
        <p14:creationId xmlns:p14="http://schemas.microsoft.com/office/powerpoint/2010/main" val="423316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按数据结构分类</a:t>
            </a:r>
          </a:p>
        </p:txBody>
      </p:sp>
    </p:spTree>
    <p:extLst>
      <p:ext uri="{BB962C8B-B14F-4D97-AF65-F5344CB8AC3E}">
        <p14:creationId xmlns:p14="http://schemas.microsoft.com/office/powerpoint/2010/main" val="4014285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D5EEC5E-4E06-0342-831F-ACE50097E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按数据结构分类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786650-0B84-AE43-BA57-09B53A4FF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63" y="1621658"/>
            <a:ext cx="10601636" cy="45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2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90F0D-32E4-BA4A-BF44-61ECFB2C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基于哈希索引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18C222-A59B-C746-9DFB-32A9FB8CC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023" y="1304676"/>
            <a:ext cx="7763620" cy="4994910"/>
          </a:xfrm>
        </p:spPr>
        <p:txBody>
          <a:bodyPr/>
          <a:lstStyle/>
          <a:p>
            <a:pPr marL="457200" lvl="1" indent="-457200">
              <a:buFont typeface="+mj-lt"/>
              <a:buAutoNum type="arabicPeriod"/>
            </a:pPr>
            <a:r>
              <a:rPr lang="zh-CN" altLang="en-US" sz="2000" b="1" dirty="0"/>
              <a:t>高维向量映射到低维空间或低维哈希码：</a:t>
            </a:r>
            <a:r>
              <a:rPr lang="zh-CN" altLang="en-US" sz="2000" dirty="0"/>
              <a:t>尽可能保持原始相似性；</a:t>
            </a:r>
            <a:endParaRPr lang="en-US" altLang="zh-CN" sz="2000" dirty="0"/>
          </a:p>
          <a:p>
            <a:pPr marL="457200" lvl="1" indent="-457200">
              <a:buFont typeface="+mj-lt"/>
              <a:buAutoNum type="arabicPeriod"/>
            </a:pPr>
            <a:r>
              <a:rPr lang="zh-CN" altLang="en-US" sz="2000" b="1" dirty="0"/>
              <a:t>数据库中向量被多次哈希：</a:t>
            </a:r>
            <a:r>
              <a:rPr lang="zh-CN" altLang="en-US" sz="2000" dirty="0"/>
              <a:t>以确保相似点更有可能发生冲突（与传统哈希相反，其目标最大限度减少冲突）；</a:t>
            </a:r>
            <a:endParaRPr lang="en-US" altLang="zh-CN" sz="2000" dirty="0"/>
          </a:p>
          <a:p>
            <a:pPr marL="457200" lvl="1" indent="-457200">
              <a:buFont typeface="+mj-lt"/>
              <a:buAutoNum type="arabicPeriod"/>
            </a:pPr>
            <a:r>
              <a:rPr lang="zh-CN" altLang="en-US" sz="2000" b="1" dirty="0"/>
              <a:t>通过哈希表或者倒排索引来存储和检索：</a:t>
            </a:r>
            <a:r>
              <a:rPr lang="zh-CN" altLang="en-US" sz="2000" dirty="0"/>
              <a:t>在索引过程，查询点也使用与索引过程中相同哈希函数，由于相似点被分配到相同哈希桶，因此检索速度非常快；</a:t>
            </a:r>
            <a:endParaRPr lang="en-US" altLang="zh-CN" sz="2000" dirty="0"/>
          </a:p>
          <a:p>
            <a:pPr marL="582006" lvl="1" indent="-342900">
              <a:buFont typeface="+mj-lt"/>
              <a:buAutoNum type="arabicPeriod"/>
            </a:pPr>
            <a:endParaRPr lang="en-US" altLang="zh-CN" dirty="0"/>
          </a:p>
          <a:p>
            <a:r>
              <a:rPr lang="zh-CN" altLang="en-US" b="1" dirty="0"/>
              <a:t>典型算法： </a:t>
            </a:r>
            <a:r>
              <a:rPr lang="en-US" altLang="zh-CN" dirty="0"/>
              <a:t>LSH</a:t>
            </a:r>
            <a:r>
              <a:rPr lang="zh-CN" altLang="en-US" dirty="0"/>
              <a:t> 局部敏感哈希</a:t>
            </a:r>
            <a:endParaRPr lang="en-US" altLang="zh-CN" dirty="0"/>
          </a:p>
          <a:p>
            <a:r>
              <a:rPr lang="zh-CN" altLang="en-US" b="1" dirty="0"/>
              <a:t>优缺点：</a:t>
            </a:r>
            <a:r>
              <a:rPr lang="zh-CN" altLang="en-US" dirty="0"/>
              <a:t>优点扩展到大量数据时速度非常快，缺点是准确性一般。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7CF8A2-C2DA-254D-87A2-5D6A4C5D2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099" y="1378248"/>
            <a:ext cx="2702565" cy="42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93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90F0D-32E4-BA4A-BF44-61ECFB2C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基于树的索引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18C222-A59B-C746-9DFB-32A9FB8CC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7395758" cy="4994910"/>
          </a:xfrm>
        </p:spPr>
        <p:txBody>
          <a:bodyPr/>
          <a:lstStyle/>
          <a:p>
            <a:r>
              <a:rPr lang="zh-CN" altLang="en-US" b="1" dirty="0"/>
              <a:t>建立树结构：</a:t>
            </a:r>
            <a:r>
              <a:rPr lang="zh-CN" altLang="en-US" dirty="0"/>
              <a:t>把高维空间划分成若干个子空间或者聚类中心，然后用树形结构来存储和检索。</a:t>
            </a:r>
            <a:endParaRPr lang="en-US" altLang="zh-CN" dirty="0"/>
          </a:p>
          <a:p>
            <a:r>
              <a:rPr lang="zh-CN" altLang="en-US" b="1" dirty="0"/>
              <a:t>索引算法：</a:t>
            </a:r>
            <a:r>
              <a:rPr lang="zh-CN" altLang="en-US" dirty="0"/>
              <a:t>通过二叉搜索树算法搜索，相似数据易在同一子树，从而更快地发现近似邻居。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特点：</a:t>
            </a:r>
            <a:r>
              <a:rPr lang="zh-CN" altLang="en-US" dirty="0"/>
              <a:t>基于精确距离计算 </a:t>
            </a:r>
            <a:r>
              <a:rPr lang="en-US" altLang="zh-CN" dirty="0"/>
              <a:t>or</a:t>
            </a:r>
            <a:r>
              <a:rPr lang="zh-CN" altLang="en-US" dirty="0"/>
              <a:t> 近似距离计算。</a:t>
            </a:r>
            <a:endParaRPr lang="en-US" altLang="zh-CN" dirty="0"/>
          </a:p>
          <a:p>
            <a:r>
              <a:rPr lang="zh-CN" altLang="en-US" b="1" dirty="0"/>
              <a:t>优缺点：</a:t>
            </a:r>
            <a:r>
              <a:rPr lang="zh-CN" altLang="en-US" dirty="0"/>
              <a:t>优点对低维数据准确率较高；缺点无法充分捕获数据复杂性，高维数据准确率较低。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C46722-7C45-4148-B6CE-9432253C0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6483" y="1465273"/>
            <a:ext cx="2655139" cy="412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39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90F0D-32E4-BA4A-BF44-61ECFB2C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基于图的索引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18C222-A59B-C746-9DFB-32A9FB8CC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723696"/>
            <a:ext cx="6544420" cy="4631383"/>
          </a:xfrm>
        </p:spPr>
        <p:txBody>
          <a:bodyPr/>
          <a:lstStyle/>
          <a:p>
            <a:r>
              <a:rPr lang="zh-CN" altLang="en-US" b="1" dirty="0"/>
              <a:t>数据结构：</a:t>
            </a:r>
            <a:r>
              <a:rPr lang="zh-CN" altLang="en-US" dirty="0"/>
              <a:t>图中节点表示向量数据，边表示数据间相似性。</a:t>
            </a:r>
            <a:endParaRPr lang="en-US" altLang="zh-CN" dirty="0"/>
          </a:p>
          <a:p>
            <a:r>
              <a:rPr lang="zh-CN" altLang="en-US" b="1" dirty="0"/>
              <a:t>构图方式：</a:t>
            </a:r>
            <a:r>
              <a:rPr lang="zh-CN" altLang="en-US" dirty="0"/>
              <a:t>相似数据点更有可能通过边连接，搜索算法以有效方式遍历图找到相似近邻。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优缺点：</a:t>
            </a:r>
            <a:r>
              <a:rPr lang="zh-CN" altLang="en-US" dirty="0"/>
              <a:t>优点能够在高维数据中找到近似的近邻，从而提高搜索性能。缺点是构图方式复杂，影响内存效率。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005E1D-8D63-D24D-BFF1-DFD11294E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4228" y="1495534"/>
            <a:ext cx="2562143" cy="409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65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90F0D-32E4-BA4A-BF44-61ECFB2C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倒排文件索引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18C222-A59B-C746-9DFB-32A9FB8CC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7209" y="1618593"/>
            <a:ext cx="6943812" cy="4389646"/>
          </a:xfrm>
        </p:spPr>
        <p:txBody>
          <a:bodyPr/>
          <a:lstStyle/>
          <a:p>
            <a:r>
              <a:rPr lang="zh-CN" altLang="en-US" b="1" dirty="0"/>
              <a:t>倒排文件索引（</a:t>
            </a:r>
            <a:r>
              <a:rPr lang="en-US" altLang="zh-CN" b="1" dirty="0"/>
              <a:t>IVF</a:t>
            </a:r>
            <a:r>
              <a:rPr lang="zh-CN" altLang="en-US" b="1" dirty="0"/>
              <a:t>）：</a:t>
            </a:r>
            <a:r>
              <a:rPr lang="zh-CN" altLang="en-US" sz="2000" dirty="0"/>
              <a:t>将向量空间划分为多格 </a:t>
            </a:r>
            <a:r>
              <a:rPr lang="en-US" altLang="zh-CN" dirty="0"/>
              <a:t>Voronoi </a:t>
            </a:r>
            <a:r>
              <a:rPr lang="zh-CN" altLang="en-US" dirty="0"/>
              <a:t>单元，</a:t>
            </a:r>
            <a:r>
              <a:rPr lang="zh-CN" altLang="en-US" sz="2000" dirty="0"/>
              <a:t>单元以与聚类相同的方式</a:t>
            </a:r>
            <a:r>
              <a:rPr lang="zh-CN" altLang="en-US" dirty="0"/>
              <a:t>，通过建立倒排索引表，以</a:t>
            </a:r>
            <a:r>
              <a:rPr lang="zh-CN" altLang="en-US" sz="2000" dirty="0"/>
              <a:t>减少搜索空间。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优缺点：</a:t>
            </a:r>
            <a:r>
              <a:rPr lang="zh-CN" altLang="en-US" dirty="0"/>
              <a:t>优点是有助于设计快速缩小感兴趣相似区域的搜索算法；缺点是对于海量数据，细分向量空间会变慢。</a:t>
            </a:r>
            <a:endParaRPr lang="en-US" altLang="zh-CN" dirty="0"/>
          </a:p>
          <a:p>
            <a:r>
              <a:rPr lang="zh-CN" altLang="en-US" b="1" dirty="0"/>
              <a:t>改进点：</a:t>
            </a:r>
            <a:r>
              <a:rPr lang="en-US" altLang="zh-CN" dirty="0"/>
              <a:t>IVF </a:t>
            </a:r>
            <a:r>
              <a:rPr lang="zh-CN" altLang="en-US" dirty="0"/>
              <a:t>常与乘积量化（</a:t>
            </a:r>
            <a:r>
              <a:rPr lang="en-US" altLang="zh-CN" dirty="0"/>
              <a:t>PQ</a:t>
            </a:r>
            <a:r>
              <a:rPr lang="zh-CN" altLang="en-US" dirty="0"/>
              <a:t>）等量化方法结合，以提高性能。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EA7A48-356B-E442-9E12-3F90E0C85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8311" y="1527066"/>
            <a:ext cx="2524950" cy="403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05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D5EEC5E-4E06-0342-831F-ACE50097E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按数据结构分类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421EE0-76FA-594F-9291-346CDE15A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63" y="1621658"/>
            <a:ext cx="10601636" cy="45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74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11197E-210A-164F-871D-CC10E7F778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按量化压缩分类</a:t>
            </a:r>
          </a:p>
        </p:txBody>
      </p:sp>
    </p:spTree>
    <p:extLst>
      <p:ext uri="{BB962C8B-B14F-4D97-AF65-F5344CB8AC3E}">
        <p14:creationId xmlns:p14="http://schemas.microsoft.com/office/powerpoint/2010/main" val="558090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F63B3C0-5D23-FC4D-97EB-15847D30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索引的本质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441106-0270-4F4B-B77E-07F0DF9C83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474745" cy="4994910"/>
          </a:xfrm>
        </p:spPr>
        <p:txBody>
          <a:bodyPr/>
          <a:lstStyle/>
          <a:p>
            <a:r>
              <a:rPr lang="zh-CN" altLang="en-US" b="1" dirty="0"/>
              <a:t>常见索引：</a:t>
            </a:r>
            <a:r>
              <a:rPr lang="zh-CN" altLang="en-US" dirty="0"/>
              <a:t>对直接存储的向量，使用特殊数据结构设计的算法加快索引效率。</a:t>
            </a:r>
            <a:endParaRPr lang="en-US" altLang="zh-CN" dirty="0"/>
          </a:p>
          <a:p>
            <a:r>
              <a:rPr lang="zh-CN" altLang="en-US" b="1" dirty="0"/>
              <a:t>具体算法：</a:t>
            </a:r>
            <a:r>
              <a:rPr lang="zh-CN" altLang="en-US" dirty="0"/>
              <a:t>查询向量时，与数据库中每个向量进行的比较，</a:t>
            </a:r>
            <a:r>
              <a:rPr lang="en-US" altLang="zh-CN" dirty="0"/>
              <a:t>e.g.</a:t>
            </a:r>
            <a:r>
              <a:rPr lang="zh-CN" altLang="en-US" dirty="0"/>
              <a:t> 示例所示。</a:t>
            </a:r>
            <a:endParaRPr lang="en-US" altLang="zh-CN" dirty="0"/>
          </a:p>
          <a:p>
            <a:r>
              <a:rPr lang="zh-CN" altLang="en-US" b="1" dirty="0"/>
              <a:t>索引本质：</a:t>
            </a:r>
            <a:r>
              <a:rPr lang="zh-CN" altLang="en-US" dirty="0"/>
              <a:t>减少了时间搜索效率，返回 </a:t>
            </a:r>
            <a:r>
              <a:rPr lang="en-US" altLang="zh-CN" dirty="0"/>
              <a:t>TOP-K</a:t>
            </a:r>
            <a:r>
              <a:rPr lang="zh-CN" altLang="en-US" i="1" dirty="0"/>
              <a:t> </a:t>
            </a:r>
            <a:r>
              <a:rPr lang="zh-CN" altLang="en-US" dirty="0"/>
              <a:t>最近邻向量。每一次相似性对比所需时间随数据维度增加而增加。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r>
              <a:rPr lang="zh-CN" altLang="en-US" b="1" dirty="0"/>
              <a:t>减少向量大小：</a:t>
            </a:r>
            <a:r>
              <a:rPr lang="zh-CN" altLang="en-US" dirty="0"/>
              <a:t>通过降维的方式（量化）表示向量值的长度。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3436CE-5275-334D-91C4-F22022210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263" y="1597573"/>
            <a:ext cx="4743643" cy="427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11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C825996-A9DA-EB41-BBFA-95190ACE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压缩分类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E45E92E-4126-DE48-9F0E-8D2BAEE42A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b="1" dirty="0"/>
              <a:t>实现的方式？</a:t>
            </a:r>
            <a:endParaRPr lang="en-US" altLang="zh-CN" sz="2000" b="1" dirty="0"/>
          </a:p>
          <a:p>
            <a:pPr lvl="1"/>
            <a:r>
              <a:rPr lang="zh-CN" altLang="en-US" sz="1800" dirty="0"/>
              <a:t>索引基础向量被分解为较少字节组成的块，以减少搜索期间的内存消耗和计算成本。</a:t>
            </a:r>
            <a:endParaRPr lang="en-US" altLang="zh-CN" sz="1800" dirty="0"/>
          </a:p>
          <a:p>
            <a:r>
              <a:rPr lang="zh-CN" altLang="en-US" sz="2000" b="1" dirty="0"/>
              <a:t>代价是什么？</a:t>
            </a:r>
            <a:endParaRPr lang="en-US" altLang="zh-CN" sz="2000" b="1" dirty="0"/>
          </a:p>
          <a:p>
            <a:pPr lvl="1"/>
            <a:r>
              <a:rPr lang="zh-CN" altLang="en-US" sz="1800" dirty="0"/>
              <a:t>通过压缩提高索引效率，代价是降低检索准确性。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295263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C825996-A9DA-EB41-BBFA-95190ACE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压缩分类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BEC37B-03BD-AF4D-B5FC-0617D8E6A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595" y="2091559"/>
            <a:ext cx="10613571" cy="341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8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222BAC0-AFDC-D942-B9DE-6CFB2D6A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扁平化的索引 </a:t>
            </a:r>
            <a:r>
              <a:rPr lang="en-US" altLang="zh-CN" dirty="0"/>
              <a:t>Flat indexing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12ED93-16E3-884B-A67D-6F261C9D33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Flat</a:t>
            </a:r>
            <a:r>
              <a:rPr lang="zh-CN" altLang="en-US" b="1" dirty="0"/>
              <a:t> </a:t>
            </a:r>
            <a:r>
              <a:rPr lang="en-US" altLang="zh-CN" b="1" dirty="0"/>
              <a:t>Indexing</a:t>
            </a:r>
            <a:r>
              <a:rPr lang="zh-CN" altLang="en-US" b="1" dirty="0"/>
              <a:t>：</a:t>
            </a:r>
            <a:r>
              <a:rPr lang="zh-CN" altLang="en-US" dirty="0"/>
              <a:t>使用 </a:t>
            </a:r>
            <a:r>
              <a:rPr lang="en-US" altLang="zh-CN" dirty="0"/>
              <a:t>ANN</a:t>
            </a:r>
            <a:r>
              <a:rPr lang="zh-CN" altLang="en-US" dirty="0"/>
              <a:t>、</a:t>
            </a:r>
            <a:r>
              <a:rPr lang="en-US" altLang="zh-CN" dirty="0"/>
              <a:t>IVF </a:t>
            </a:r>
            <a:r>
              <a:rPr lang="zh-CN" altLang="en-US" dirty="0"/>
              <a:t>或 </a:t>
            </a:r>
            <a:r>
              <a:rPr lang="en-US" altLang="zh-CN" dirty="0"/>
              <a:t>HNSW </a:t>
            </a:r>
            <a:r>
              <a:rPr lang="zh-CN" altLang="en-US" dirty="0"/>
              <a:t>等索引，直接计算查询向量与 </a:t>
            </a:r>
            <a:r>
              <a:rPr lang="en-US" altLang="zh-CN" dirty="0"/>
              <a:t>DB</a:t>
            </a:r>
            <a:r>
              <a:rPr lang="zh-CN" altLang="en-US" dirty="0"/>
              <a:t> 中向量之间距离。</a:t>
            </a:r>
            <a:endParaRPr lang="en-US" altLang="zh-CN" dirty="0"/>
          </a:p>
          <a:p>
            <a:r>
              <a:rPr lang="zh-CN" altLang="en-US" dirty="0"/>
              <a:t>为了将其与量化变体区分开来，使用这种方式使用时通常称为 </a:t>
            </a:r>
            <a:r>
              <a:rPr lang="en-US" altLang="zh-CN" dirty="0"/>
              <a:t>IVF-Flat</a:t>
            </a:r>
            <a:r>
              <a:rPr lang="zh-CN" altLang="en-US" dirty="0"/>
              <a:t>、</a:t>
            </a:r>
            <a:r>
              <a:rPr lang="en-US" altLang="zh-CN" dirty="0"/>
              <a:t>HNSW-Flat </a:t>
            </a:r>
            <a:r>
              <a:rPr lang="zh-CN" altLang="en-US" dirty="0"/>
              <a:t>等。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C2FE0E-7B18-C843-86BA-361FE3CC5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331" y="2921876"/>
            <a:ext cx="99441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11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222BAC0-AFDC-D942-B9DE-6CFB2D6A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量化索引 </a:t>
            </a:r>
            <a:r>
              <a:rPr lang="en-US" altLang="zh-CN" dirty="0"/>
              <a:t>Quantized indexing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12ED93-16E3-884B-A67D-6F261C9D33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量化索引：</a:t>
            </a:r>
            <a:r>
              <a:rPr lang="zh-CN" altLang="en-US" dirty="0"/>
              <a:t>将索引算法（</a:t>
            </a:r>
            <a:r>
              <a:rPr lang="en-US" altLang="zh-CN" dirty="0"/>
              <a:t>IVF</a:t>
            </a:r>
            <a:r>
              <a:rPr lang="zh-CN" altLang="en-US" dirty="0"/>
              <a:t>、</a:t>
            </a:r>
            <a:r>
              <a:rPr lang="en-US" altLang="zh-CN" dirty="0"/>
              <a:t>HNSW</a:t>
            </a:r>
            <a:r>
              <a:rPr lang="zh-CN" altLang="en-US" dirty="0"/>
              <a:t>）与量化方法相结合，以减少内存占用并加快索引速度。</a:t>
            </a:r>
            <a:endParaRPr lang="en-US" altLang="zh-CN" dirty="0"/>
          </a:p>
          <a:p>
            <a:r>
              <a:rPr lang="zh-CN" altLang="en-US" b="1" dirty="0"/>
              <a:t>量化分类：</a:t>
            </a:r>
            <a:r>
              <a:rPr lang="zh-CN" altLang="en-US" dirty="0"/>
              <a:t>标量量化（</a:t>
            </a:r>
            <a:r>
              <a:rPr lang="en-US" altLang="zh-CN" dirty="0"/>
              <a:t>Scalar Quantization</a:t>
            </a:r>
            <a:r>
              <a:rPr lang="zh-CN" altLang="en-US" dirty="0"/>
              <a:t>，</a:t>
            </a:r>
            <a:r>
              <a:rPr lang="en-US" altLang="zh-CN" dirty="0"/>
              <a:t>SQ</a:t>
            </a:r>
            <a:r>
              <a:rPr lang="zh-CN" altLang="en-US" dirty="0"/>
              <a:t>）或乘积量化（</a:t>
            </a:r>
            <a:r>
              <a:rPr lang="en-US" altLang="zh-CN" dirty="0"/>
              <a:t>Product Quantization</a:t>
            </a:r>
            <a:r>
              <a:rPr lang="zh-CN" altLang="en-US" dirty="0"/>
              <a:t>，</a:t>
            </a:r>
            <a:r>
              <a:rPr lang="en-US" altLang="zh-CN" dirty="0"/>
              <a:t>PQ</a:t>
            </a:r>
            <a:r>
              <a:rPr lang="zh-CN" altLang="en-US" dirty="0"/>
              <a:t>）。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B3AFEDC-BE59-8645-86D3-429DEE821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15" y="3098357"/>
            <a:ext cx="9563931" cy="307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26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222BAC0-AFDC-D942-B9DE-6CFB2D6A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量化索引 </a:t>
            </a:r>
            <a:r>
              <a:rPr lang="en-US" altLang="zh-CN" dirty="0"/>
              <a:t>Quantized indexing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12ED93-16E3-884B-A67D-6F261C9D33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b="1" dirty="0"/>
              <a:t>标量量化 </a:t>
            </a:r>
            <a:r>
              <a:rPr lang="en-US" altLang="zh-CN" b="1" dirty="0"/>
              <a:t>SQ</a:t>
            </a:r>
            <a:r>
              <a:rPr lang="zh-CN" altLang="en-US" b="1" dirty="0"/>
              <a:t>：</a:t>
            </a:r>
            <a:r>
              <a:rPr lang="zh-CN" altLang="en-US" dirty="0"/>
              <a:t>将向量对称划分为包含每个维度的最小值和最大值的容器，将向量中的浮点数转换为整数。</a:t>
            </a:r>
            <a:r>
              <a:rPr lang="en-US" altLang="zh-CN" dirty="0"/>
              <a:t>e.g.</a:t>
            </a:r>
            <a:r>
              <a:rPr lang="zh-CN" altLang="en-US" dirty="0"/>
              <a:t>，神经网络模型对权重参数的量化。</a:t>
            </a:r>
          </a:p>
          <a:p>
            <a:r>
              <a:rPr lang="zh-CN" altLang="en-US" b="1" dirty="0"/>
              <a:t>乘积量化 </a:t>
            </a:r>
            <a:r>
              <a:rPr lang="en-US" altLang="zh-CN" b="1" dirty="0"/>
              <a:t>PQ</a:t>
            </a:r>
            <a:r>
              <a:rPr lang="zh-CN" altLang="en-US" b="1" dirty="0"/>
              <a:t>：</a:t>
            </a:r>
            <a:r>
              <a:rPr lang="zh-CN" altLang="en-US" dirty="0"/>
              <a:t>考虑沿每个向量维度值分布，执行压缩和数据缩减。将较大维度向量空间分解为较小维度子空间的笛卡尔积。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50401A-E319-4442-B49A-98C0C98D6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15" y="3277033"/>
            <a:ext cx="9563931" cy="307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0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C9A0D2-7C2D-E449-AB94-4EEA812FA9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相似性搜索算法</a:t>
            </a:r>
          </a:p>
        </p:txBody>
      </p:sp>
    </p:spTree>
    <p:extLst>
      <p:ext uri="{BB962C8B-B14F-4D97-AF65-F5344CB8AC3E}">
        <p14:creationId xmlns:p14="http://schemas.microsoft.com/office/powerpoint/2010/main" val="3969950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19A202B-F484-1243-8B6D-603B001C7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原则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6D0B11B-D459-FA4F-9571-4EF08BE4D0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除暴力搜索能精确索引到近邻，所有搜索算法只能在</a:t>
            </a:r>
            <a:r>
              <a:rPr lang="zh-CN" altLang="en-US" b="1" dirty="0"/>
              <a:t>性能、召回率、内存</a:t>
            </a:r>
            <a:r>
              <a:rPr lang="zh-CN" altLang="en-US" dirty="0"/>
              <a:t>三者进行权衡。</a:t>
            </a:r>
          </a:p>
        </p:txBody>
      </p:sp>
    </p:spTree>
    <p:extLst>
      <p:ext uri="{BB962C8B-B14F-4D97-AF65-F5344CB8AC3E}">
        <p14:creationId xmlns:p14="http://schemas.microsoft.com/office/powerpoint/2010/main" val="2700151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3D4ECAC-A6B7-054B-ABAA-BA76C5DEB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向量检索算法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9C12D6-169D-5745-AF7A-9E6329F3CD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向量数据库使用近似最相邻（</a:t>
            </a:r>
            <a:r>
              <a:rPr lang="en-US" altLang="zh-CN" dirty="0"/>
              <a:t>Approximate Nearest Neighbor</a:t>
            </a:r>
            <a:r>
              <a:rPr lang="zh-CN" altLang="en-US" dirty="0"/>
              <a:t>，</a:t>
            </a:r>
            <a:r>
              <a:rPr lang="en-US" altLang="zh-CN" dirty="0"/>
              <a:t>ANN</a:t>
            </a:r>
            <a:r>
              <a:rPr lang="zh-CN" altLang="en-US" dirty="0"/>
              <a:t>），评估相似向量间相似度。</a:t>
            </a:r>
            <a:endParaRPr lang="en-US" altLang="zh-CN" dirty="0"/>
          </a:p>
          <a:p>
            <a:r>
              <a:rPr lang="zh-CN" altLang="en-US" dirty="0"/>
              <a:t>为了解决逐个索引向量相比，效率低问题。出现了 </a:t>
            </a:r>
            <a:r>
              <a:rPr lang="en-US" altLang="zh-CN" dirty="0"/>
              <a:t>IVF</a:t>
            </a:r>
            <a:r>
              <a:rPr lang="zh-CN" altLang="en-US" dirty="0"/>
              <a:t>、</a:t>
            </a:r>
            <a:r>
              <a:rPr lang="en-US" altLang="zh-CN" dirty="0"/>
              <a:t>HNSW</a:t>
            </a:r>
            <a:r>
              <a:rPr lang="zh-CN" altLang="en-US" dirty="0"/>
              <a:t>、</a:t>
            </a:r>
            <a:r>
              <a:rPr lang="en-US" altLang="zh-CN" dirty="0"/>
              <a:t>LSH</a:t>
            </a:r>
            <a:r>
              <a:rPr lang="zh-CN" altLang="en-US" dirty="0"/>
              <a:t> 等算法。</a:t>
            </a:r>
          </a:p>
        </p:txBody>
      </p:sp>
    </p:spTree>
    <p:extLst>
      <p:ext uri="{BB962C8B-B14F-4D97-AF65-F5344CB8AC3E}">
        <p14:creationId xmlns:p14="http://schemas.microsoft.com/office/powerpoint/2010/main" val="288298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C9A0D2-7C2D-E449-AB94-4EEA812FA9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Summary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36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E0039AB-E08C-CF4A-9672-E58C580E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相似性搜索算法比较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130D663D-6DA1-9E43-8CD4-E6C1DDFC506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27555933"/>
              </p:ext>
            </p:extLst>
          </p:nvPr>
        </p:nvGraphicFramePr>
        <p:xfrm>
          <a:off x="623888" y="1360487"/>
          <a:ext cx="10963276" cy="477755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740819">
                  <a:extLst>
                    <a:ext uri="{9D8B030D-6E8A-4147-A177-3AD203B41FA5}">
                      <a16:colId xmlns:a16="http://schemas.microsoft.com/office/drawing/2014/main" val="4170912745"/>
                    </a:ext>
                  </a:extLst>
                </a:gridCol>
                <a:gridCol w="2740819">
                  <a:extLst>
                    <a:ext uri="{9D8B030D-6E8A-4147-A177-3AD203B41FA5}">
                      <a16:colId xmlns:a16="http://schemas.microsoft.com/office/drawing/2014/main" val="3579632474"/>
                    </a:ext>
                  </a:extLst>
                </a:gridCol>
                <a:gridCol w="2740819">
                  <a:extLst>
                    <a:ext uri="{9D8B030D-6E8A-4147-A177-3AD203B41FA5}">
                      <a16:colId xmlns:a16="http://schemas.microsoft.com/office/drawing/2014/main" val="3350372176"/>
                    </a:ext>
                  </a:extLst>
                </a:gridCol>
                <a:gridCol w="2740819">
                  <a:extLst>
                    <a:ext uri="{9D8B030D-6E8A-4147-A177-3AD203B41FA5}">
                      <a16:colId xmlns:a16="http://schemas.microsoft.com/office/drawing/2014/main" val="534951710"/>
                    </a:ext>
                  </a:extLst>
                </a:gridCol>
              </a:tblGrid>
              <a:tr h="477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+mj-ea"/>
                          <a:ea typeface="+mj-ea"/>
                        </a:rPr>
                        <a:t>分类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+mj-ea"/>
                          <a:ea typeface="+mj-ea"/>
                        </a:rPr>
                        <a:t>经典算法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+mj-ea"/>
                          <a:ea typeface="+mj-ea"/>
                        </a:rPr>
                        <a:t>召回率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+mj-ea"/>
                          <a:ea typeface="+mj-ea"/>
                        </a:rPr>
                        <a:t>索引性能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403591"/>
                  </a:ext>
                </a:extLst>
              </a:tr>
              <a:tr h="477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暴力搜索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K-Means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全局最优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低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098952"/>
                  </a:ext>
                </a:extLst>
              </a:tr>
              <a:tr h="47775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基于树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KD-Trees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较高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高维下降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116400"/>
                  </a:ext>
                </a:extLst>
              </a:tr>
              <a:tr h="477755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rgbClr val="1D1D1A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Annoy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较高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较高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532530"/>
                  </a:ext>
                </a:extLst>
              </a:tr>
              <a:tr h="47775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基于图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NSW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192098"/>
                  </a:ext>
                </a:extLst>
              </a:tr>
              <a:tr h="477755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rgbClr val="1D1D1A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HNSW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较高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较高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036411"/>
                  </a:ext>
                </a:extLst>
              </a:tr>
              <a:tr h="477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基于哈希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LSH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低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846205"/>
                  </a:ext>
                </a:extLst>
              </a:tr>
              <a:tr h="477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倒排索引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IVF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较高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882288"/>
                  </a:ext>
                </a:extLst>
              </a:tr>
              <a:tr h="47775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量化压缩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SQ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低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418982"/>
                  </a:ext>
                </a:extLst>
              </a:tr>
              <a:tr h="477755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rgbClr val="1D1D1A"/>
                        </a:solidFill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IQ</a:t>
                      </a:r>
                      <a:endParaRPr lang="zh-CN" altLang="en-US" sz="1800" dirty="0">
                        <a:solidFill>
                          <a:srgbClr val="1D1D1A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1D1D1A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低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BA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262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6134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向量与检索：</a:t>
            </a:r>
            <a:r>
              <a:rPr lang="zh-CN" altLang="en-US" sz="2000" dirty="0">
                <a:latin typeface="Gill Sans MT" panose="020B0502020104020203" pitchFamily="34" charset="0"/>
              </a:rPr>
              <a:t>向量 </a:t>
            </a:r>
            <a:r>
              <a:rPr lang="en-US" altLang="zh-CN" sz="2000" dirty="0">
                <a:latin typeface="Gill Sans MT" panose="020B0502020104020203" pitchFamily="34" charset="0"/>
              </a:rPr>
              <a:t>Vector</a:t>
            </a:r>
            <a:r>
              <a:rPr lang="zh-CN" altLang="en-US" sz="2000" dirty="0">
                <a:latin typeface="Gill Sans MT" panose="020B0502020104020203" pitchFamily="34" charset="0"/>
              </a:rPr>
              <a:t> 的表示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Embedding</a:t>
            </a:r>
            <a:r>
              <a:rPr lang="zh-CN" altLang="en-US" sz="2000" dirty="0">
                <a:latin typeface="Gill Sans MT" panose="020B0502020104020203" pitchFamily="34" charset="0"/>
              </a:rPr>
              <a:t> 原理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向量数据库：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向量数据库原理、功能、特点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大模型关系：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向量数据库遇到大模型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大模型与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相似性搜索：</a:t>
            </a:r>
            <a:r>
              <a:rPr lang="en-US" altLang="zh-CN" sz="2000" dirty="0">
                <a:latin typeface="Gill Sans MT" panose="020B0502020104020203" pitchFamily="34" charset="0"/>
              </a:rPr>
              <a:t>K-Means</a:t>
            </a:r>
            <a:r>
              <a:rPr lang="zh-CN" altLang="en-US" sz="2000" dirty="0">
                <a:latin typeface="Gill Sans MT" panose="020B0502020104020203" pitchFamily="34" charset="0"/>
              </a:rPr>
              <a:t> 聚类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Faiss </a:t>
            </a:r>
            <a:r>
              <a:rPr lang="zh-CN" altLang="en-US" sz="2000" dirty="0">
                <a:latin typeface="Gill Sans MT" panose="020B0502020104020203" pitchFamily="34" charset="0"/>
              </a:rPr>
              <a:t>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PQ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IVF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HNSW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相似性度量：</a:t>
            </a:r>
            <a:r>
              <a:rPr lang="zh-CN" altLang="en-US" sz="2000" dirty="0">
                <a:latin typeface="Gill Sans MT" panose="020B0502020104020203" pitchFamily="34" charset="0"/>
              </a:rPr>
              <a:t>欧氏距离（</a:t>
            </a:r>
            <a:r>
              <a:rPr lang="en-US" altLang="zh-CN" sz="2000" dirty="0">
                <a:latin typeface="Gill Sans MT" panose="020B0502020104020203" pitchFamily="34" charset="0"/>
              </a:rPr>
              <a:t>L2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内积（</a:t>
            </a:r>
            <a:r>
              <a:rPr lang="en-US" altLang="zh-CN" sz="2000" dirty="0">
                <a:latin typeface="Gill Sans MT" panose="020B0502020104020203" pitchFamily="34" charset="0"/>
              </a:rPr>
              <a:t>IP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其他度量方式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通用性架构：</a:t>
            </a:r>
            <a:r>
              <a:rPr lang="zh-CN" altLang="en-US" sz="2000" dirty="0">
                <a:latin typeface="Gill Sans MT" panose="020B0502020104020203" pitchFamily="34" charset="0"/>
              </a:rPr>
              <a:t>通用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架构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KDB</a:t>
            </a:r>
            <a:r>
              <a:rPr lang="zh-CN" altLang="en-US" sz="2000" dirty="0">
                <a:latin typeface="Gill Sans MT" panose="020B0502020104020203" pitchFamily="34" charset="0"/>
              </a:rPr>
              <a:t> 架构示例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对比与小结：</a:t>
            </a:r>
            <a:r>
              <a:rPr lang="zh-CN" altLang="en-US" sz="2000" dirty="0">
                <a:latin typeface="Gill Sans MT" panose="020B0502020104020203" pitchFamily="34" charset="0"/>
              </a:rPr>
              <a:t>业界向量数据库横向对比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小结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B83385-A992-D145-BCDA-15C1EA9AFD4B}"/>
              </a:ext>
            </a:extLst>
          </p:cNvPr>
          <p:cNvSpPr/>
          <p:nvPr/>
        </p:nvSpPr>
        <p:spPr>
          <a:xfrm>
            <a:off x="756745" y="3815068"/>
            <a:ext cx="9701048" cy="69368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08A0528-F029-DE42-A00A-0ABC707B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162B207-5B6D-1341-A870-8713774DB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896544"/>
          </a:xfrm>
        </p:spPr>
        <p:txBody>
          <a:bodyPr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Maximizing the Potential of LLMs: Using Vector Databases (ruxu.dev)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Maglott</a:t>
            </a:r>
            <a:r>
              <a:rPr lang="en-US" altLang="zh-CN" dirty="0"/>
              <a:t> D</a:t>
            </a:r>
            <a:r>
              <a:rPr lang="zh-CN" altLang="en-US" dirty="0"/>
              <a:t>， </a:t>
            </a:r>
            <a:r>
              <a:rPr lang="en-US" altLang="zh-CN" dirty="0"/>
              <a:t>Ostell J</a:t>
            </a:r>
            <a:r>
              <a:rPr lang="zh-CN" altLang="en-US" dirty="0"/>
              <a:t>， </a:t>
            </a:r>
            <a:r>
              <a:rPr lang="en-US" altLang="zh-CN" dirty="0"/>
              <a:t>Pruitt KD</a:t>
            </a:r>
            <a:r>
              <a:rPr lang="zh-CN" altLang="en-US" dirty="0"/>
              <a:t>， </a:t>
            </a:r>
            <a:r>
              <a:rPr lang="en-US" altLang="zh-CN" dirty="0"/>
              <a:t>Tatusova T. Entrez Gene: gene-centered information at NCBI. Nucleic Acids Res. 2005 Jan 1;33 (Database issue):D54-8.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Wang Y</a:t>
            </a:r>
            <a:r>
              <a:rPr lang="zh-CN" altLang="en-US" dirty="0"/>
              <a:t>， </a:t>
            </a:r>
            <a:r>
              <a:rPr lang="en-US" altLang="zh-CN" dirty="0"/>
              <a:t>Xiao J</a:t>
            </a:r>
            <a:r>
              <a:rPr lang="zh-CN" altLang="en-US" dirty="0"/>
              <a:t>， </a:t>
            </a:r>
            <a:r>
              <a:rPr lang="en-US" altLang="zh-CN" dirty="0"/>
              <a:t>Suzek TO</a:t>
            </a:r>
            <a:r>
              <a:rPr lang="zh-CN" altLang="en-US" dirty="0"/>
              <a:t>， </a:t>
            </a:r>
            <a:r>
              <a:rPr lang="en-US" altLang="zh-CN" dirty="0"/>
              <a:t>Zhang J</a:t>
            </a:r>
            <a:r>
              <a:rPr lang="zh-CN" altLang="en-US" dirty="0"/>
              <a:t>， </a:t>
            </a:r>
            <a:r>
              <a:rPr lang="en-US" altLang="zh-CN" dirty="0"/>
              <a:t>Wang J</a:t>
            </a:r>
            <a:r>
              <a:rPr lang="zh-CN" altLang="en-US" dirty="0"/>
              <a:t>， </a:t>
            </a:r>
            <a:r>
              <a:rPr lang="en-US" altLang="zh-CN" dirty="0"/>
              <a:t>Zhou Z</a:t>
            </a:r>
            <a:r>
              <a:rPr lang="zh-CN" altLang="en-US" dirty="0"/>
              <a:t>， </a:t>
            </a:r>
            <a:r>
              <a:rPr lang="en-US" altLang="zh-CN" dirty="0"/>
              <a:t>Han L</a:t>
            </a:r>
            <a:r>
              <a:rPr lang="zh-CN" altLang="en-US" dirty="0"/>
              <a:t>， </a:t>
            </a:r>
            <a:r>
              <a:rPr lang="en-US" altLang="zh-CN" dirty="0"/>
              <a:t>Karapetyan K</a:t>
            </a:r>
            <a:r>
              <a:rPr lang="zh-CN" altLang="en-US" dirty="0"/>
              <a:t>， </a:t>
            </a:r>
            <a:r>
              <a:rPr lang="en-US" altLang="zh-CN" dirty="0"/>
              <a:t>Dracheva S</a:t>
            </a:r>
            <a:r>
              <a:rPr lang="zh-CN" altLang="en-US" dirty="0"/>
              <a:t>， </a:t>
            </a:r>
            <a:r>
              <a:rPr lang="en-US" altLang="zh-CN" dirty="0"/>
              <a:t>Shoemaker BA</a:t>
            </a:r>
            <a:r>
              <a:rPr lang="zh-CN" altLang="en-US" dirty="0"/>
              <a:t>， </a:t>
            </a:r>
            <a:r>
              <a:rPr lang="en-US" altLang="zh-CN" dirty="0"/>
              <a:t>Bolton E</a:t>
            </a:r>
            <a:r>
              <a:rPr lang="zh-CN" altLang="en-US" dirty="0"/>
              <a:t>， </a:t>
            </a:r>
            <a:r>
              <a:rPr lang="en-US" altLang="zh-CN" dirty="0"/>
              <a:t>Gindulyte A</a:t>
            </a:r>
            <a:r>
              <a:rPr lang="zh-CN" altLang="en-US" dirty="0"/>
              <a:t>， </a:t>
            </a:r>
            <a:r>
              <a:rPr lang="en-US" altLang="zh-CN" dirty="0"/>
              <a:t>Bryant SH. PubChem's BioAssay Database. Nucleic Acids Res. 2012 Jan;40 (Database issue):D400-12.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Torng</a:t>
            </a:r>
            <a:r>
              <a:rPr lang="en-US" altLang="zh-CN" dirty="0"/>
              <a:t> W</a:t>
            </a:r>
            <a:r>
              <a:rPr lang="zh-CN" altLang="en-US" dirty="0"/>
              <a:t>， </a:t>
            </a:r>
            <a:r>
              <a:rPr lang="en-US" altLang="zh-CN" dirty="0"/>
              <a:t>Altman RB. 3D deep convolutional neural networks for amino acid environment similarity analysis. BMC Bioinformatics. 2017 Mar 16;18 (1):302.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Zheng S</a:t>
            </a:r>
            <a:r>
              <a:rPr lang="zh-CN" altLang="en-US" dirty="0"/>
              <a:t>， </a:t>
            </a:r>
            <a:r>
              <a:rPr lang="en-US" altLang="zh-CN" dirty="0"/>
              <a:t>Shao W</a:t>
            </a:r>
            <a:r>
              <a:rPr lang="zh-CN" altLang="en-US" dirty="0"/>
              <a:t>， </a:t>
            </a:r>
            <a:r>
              <a:rPr lang="en-US" altLang="zh-CN" dirty="0"/>
              <a:t>Chen L. UniVec: a database of gene expression vectors for PCA based gene similarity search. BMC Genomics. 2017 Dec 6;18 (Suppl 10):918.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Manning CD</a:t>
            </a:r>
            <a:r>
              <a:rPr lang="zh-CN" altLang="en-US" dirty="0"/>
              <a:t>， </a:t>
            </a:r>
            <a:r>
              <a:rPr lang="en-US" altLang="zh-CN" dirty="0"/>
              <a:t>Raghavan P</a:t>
            </a:r>
            <a:r>
              <a:rPr lang="zh-CN" altLang="en-US" dirty="0"/>
              <a:t>， </a:t>
            </a:r>
            <a:r>
              <a:rPr lang="en-US" altLang="zh-CN" dirty="0"/>
              <a:t>Schütze H. Introduction to Information Retrieval. Cambridge: Cambridge University Press</a:t>
            </a:r>
            <a:r>
              <a:rPr lang="zh-CN" altLang="en-US" dirty="0"/>
              <a:t>， </a:t>
            </a:r>
            <a:r>
              <a:rPr lang="en-US" altLang="zh-CN" dirty="0"/>
              <a:t>2008.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Mikolov</a:t>
            </a:r>
            <a:r>
              <a:rPr lang="zh-CN" altLang="en-US" dirty="0"/>
              <a:t>， </a:t>
            </a:r>
            <a:r>
              <a:rPr lang="en-US" altLang="zh-CN" dirty="0"/>
              <a:t>Tomas</a:t>
            </a:r>
            <a:r>
              <a:rPr lang="zh-CN" altLang="en-US" dirty="0"/>
              <a:t>， </a:t>
            </a:r>
            <a:r>
              <a:rPr lang="en-US" altLang="zh-CN" dirty="0"/>
              <a:t>et al. "Efficient estimation of word representations in vector space." arXiv preprint arXiv:1301.3781 (2013).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Andoni</a:t>
            </a:r>
            <a:r>
              <a:rPr lang="zh-CN" altLang="en-US" dirty="0"/>
              <a:t>， </a:t>
            </a:r>
            <a:r>
              <a:rPr lang="en-US" altLang="zh-CN" dirty="0"/>
              <a:t>Alexandr</a:t>
            </a:r>
            <a:r>
              <a:rPr lang="zh-CN" altLang="en-US" dirty="0"/>
              <a:t>， </a:t>
            </a:r>
            <a:r>
              <a:rPr lang="en-US" altLang="zh-CN" dirty="0"/>
              <a:t>and Piotr Indyk. "Near-optimal hashing algorithms for approximate nearest neighbor in high dimensions." Communications of the ACM 51.1 (2008): 117-122.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(2010):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Ge</a:t>
            </a:r>
            <a:r>
              <a:rPr lang="zh-CN" altLang="en-US" dirty="0"/>
              <a:t>， </a:t>
            </a:r>
            <a:r>
              <a:rPr lang="en-US" altLang="zh-CN" dirty="0"/>
              <a:t>Tiezheng</a:t>
            </a:r>
            <a:r>
              <a:rPr lang="zh-CN" altLang="en-US" dirty="0"/>
              <a:t>， </a:t>
            </a:r>
            <a:r>
              <a:rPr lang="en-US" altLang="zh-CN" dirty="0"/>
              <a:t>et al. "Optimized product quantization." IEEE transactions on pattern analysis and machine intelligence 36.4 (2013): 744-755.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zh-CN" altLang="en-US" dirty="0"/>
              <a:t>， </a:t>
            </a:r>
            <a:r>
              <a:rPr lang="en-US" altLang="zh-CN" dirty="0"/>
              <a:t>Artem</a:t>
            </a:r>
            <a:r>
              <a:rPr lang="zh-CN" altLang="en-US" dirty="0"/>
              <a:t>， </a:t>
            </a:r>
            <a:r>
              <a:rPr lang="en-US" altLang="zh-CN" dirty="0"/>
              <a:t>and Victor Lempitsky. "The inverted multi-index." IEEE transactions on pattern analysis and machine intelligence 37.6 (2014): 1247-1260.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Datar</a:t>
            </a:r>
            <a:r>
              <a:rPr lang="en-US" altLang="zh-CN" dirty="0"/>
              <a:t> M</a:t>
            </a:r>
            <a:r>
              <a:rPr lang="zh-CN" altLang="en-US" dirty="0"/>
              <a:t>， </a:t>
            </a:r>
            <a:r>
              <a:rPr lang="en-US" altLang="zh-CN" dirty="0"/>
              <a:t>Immorlica N</a:t>
            </a:r>
            <a:r>
              <a:rPr lang="zh-CN" altLang="en-US" dirty="0"/>
              <a:t>， </a:t>
            </a:r>
            <a:r>
              <a:rPr lang="en-US" altLang="zh-CN" dirty="0"/>
              <a:t>Indyk P</a:t>
            </a:r>
            <a:r>
              <a:rPr lang="zh-CN" altLang="en-US" dirty="0"/>
              <a:t>， </a:t>
            </a:r>
            <a:r>
              <a:rPr lang="en-US" altLang="zh-CN" dirty="0"/>
              <a:t>Mirrokni VS. Locality-sensitive hashing scheme based on p-stable distributions. Proceedings of the twentieth annual symposium on Computational geometry. 2004 Jun 8:253-62.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Muja M</a:t>
            </a:r>
            <a:r>
              <a:rPr lang="zh-CN" altLang="en-US" dirty="0"/>
              <a:t>， </a:t>
            </a:r>
            <a:r>
              <a:rPr lang="en-US" altLang="zh-CN" dirty="0"/>
              <a:t>Lowe DG. Fast approximate nearest neighbors with automatic algorithm configuration. VISAPP (1). 2009 Feb 4:331-40.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(2011):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Chen</a:t>
            </a:r>
            <a:r>
              <a:rPr lang="zh-CN" altLang="en-US" dirty="0"/>
              <a:t>， </a:t>
            </a:r>
            <a:r>
              <a:rPr lang="en-US" altLang="zh-CN" dirty="0"/>
              <a:t>Zhenjie</a:t>
            </a:r>
            <a:r>
              <a:rPr lang="zh-CN" altLang="en-US" dirty="0"/>
              <a:t>， </a:t>
            </a:r>
            <a:r>
              <a:rPr lang="en-US" altLang="zh-CN" dirty="0"/>
              <a:t>and Jingqi Yan. "Fast KNN search for big data with set compression tree and best bin first." 2016 2nd International Conference on Cloud Computing and Internet of Things (CCIOT). IEEE</a:t>
            </a:r>
            <a:r>
              <a:rPr lang="zh-CN" altLang="en-US" dirty="0"/>
              <a:t>， </a:t>
            </a:r>
            <a:r>
              <a:rPr lang="en-US" altLang="zh-CN" dirty="0"/>
              <a:t>2016.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Dehmamy</a:t>
            </a:r>
            <a:r>
              <a:rPr lang="zh-CN" altLang="en-US" dirty="0"/>
              <a:t>， </a:t>
            </a:r>
            <a:r>
              <a:rPr lang="en-US" altLang="zh-CN" dirty="0"/>
              <a:t>Nima</a:t>
            </a:r>
            <a:r>
              <a:rPr lang="zh-CN" altLang="en-US" dirty="0"/>
              <a:t>， </a:t>
            </a:r>
            <a:r>
              <a:rPr lang="en-US" altLang="zh-CN" dirty="0"/>
              <a:t>Albert-László Barabási</a:t>
            </a:r>
            <a:r>
              <a:rPr lang="zh-CN" altLang="en-US" dirty="0"/>
              <a:t>， </a:t>
            </a:r>
            <a:r>
              <a:rPr lang="en-US" altLang="zh-CN" dirty="0"/>
              <a:t>and Rose Yu. "Understanding the representation power of graph neural networks in learning graph topology." Advances in Neural Information Processing Systems 32 (2019).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en-US" altLang="zh-CN" dirty="0"/>
              <a:t> A</a:t>
            </a:r>
            <a:r>
              <a:rPr lang="zh-CN" altLang="en-US" dirty="0"/>
              <a:t>， </a:t>
            </a:r>
            <a:r>
              <a:rPr lang="en-US" altLang="zh-CN" dirty="0" err="1"/>
              <a:t>Lempitsky</a:t>
            </a:r>
            <a:r>
              <a:rPr lang="en-US" altLang="zh-CN" dirty="0"/>
              <a:t> V. The inverted multi-index. IEEE transactions on pattern analysis and machine intelligence. 2014 Jun 7;37 (6):1247-60.</a:t>
            </a:r>
            <a:endParaRPr lang="en-US" altLang="zh-CN" dirty="0"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26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835CF-64BF-D04E-8254-B42CA730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3DBE8-5925-7242-A865-4F5FA1BE15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2"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https://www.bilibili.com/video/BV11a4y1c7SW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https://www.bilibili.com/video/BV1BM4y177Dk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https://www.pinecone.io/learn/vector-database/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  <a:tabLst>
                <a:tab pos="5235575" algn="l"/>
              </a:tabLst>
            </a:pPr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https://github.com/guangzhengli/ChatFiles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https://github.com/guangzhengli/vectorhub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https://www.anthropic.com/index/100k-context-windows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https://js.langchain.com/docs/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https://www.pinecone.io/learn/series/faiss/locality-sensitive-hashing/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https://www.pinecone.io/learn/series/faiss/product-quantization/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  <a:tabLst>
                <a:tab pos="5235575" algn="l"/>
              </a:tabLst>
            </a:pPr>
            <a:r>
              <a:rPr lang="en-US" altLang="zh-CN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https://www.pinecone.io/learn/series/faiss/locality-sensitive-hashing-random-projection/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https://www.youtube.com/watch?v=QvKMwLjdK-s&amp;t=168s&amp;ab_channel=JamesBriggs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https://www.pinecone.io/learn/series/faiss/faiss-tutorial/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https://www.youtube.com/watch?v=sKyvsdEv6rk&amp;ab_channel=JamesBriggs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https://www.pinecone.io/learn/vector-similarity/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https://github.com/chroma-core/chroma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https://github.com/milvus-io/milvus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https://github.com/qdrant/qdrant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https://github.com/typesense/typesense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https://github.com/weaviate/weaviate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https://redis.io/docs/interact/search-and-query/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https://github.com/pgvector/pgvector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99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F14968-8C3A-7546-85FC-ECC61307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B5A996-3989-8640-92A1-0890ADB37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332333"/>
            <a:ext cx="6663559" cy="50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0539D4B-5ED4-9F4A-A80B-D2921F86A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46" y="788275"/>
            <a:ext cx="9074669" cy="544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72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0FD84416-6CC2-5D47-8AD7-3A29E2E96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向量高维表示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61D7DE-817D-294C-AC0F-69262F68D5A1}"/>
              </a:ext>
            </a:extLst>
          </p:cNvPr>
          <p:cNvSpPr txBox="1">
            <a:spLocks/>
          </p:cNvSpPr>
          <p:nvPr/>
        </p:nvSpPr>
        <p:spPr>
          <a:xfrm>
            <a:off x="766144" y="1350606"/>
            <a:ext cx="3753304" cy="4846994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维度足够多，理论上可以将所有 </a:t>
            </a:r>
            <a:r>
              <a:rPr lang="en-US" altLang="zh-CN" dirty="0"/>
              <a:t>Vector</a:t>
            </a:r>
            <a:r>
              <a:rPr lang="zh-CN" altLang="en-US" dirty="0"/>
              <a:t> 区分开来；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即高维特征空间中对应一个点，世间万物都可以用 </a:t>
            </a:r>
            <a:r>
              <a:rPr lang="en-US" altLang="zh-CN" dirty="0"/>
              <a:t>Vector</a:t>
            </a:r>
            <a:r>
              <a:rPr lang="zh-CN" altLang="en-US" dirty="0"/>
              <a:t> 坐标表示；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DB9161-5639-7248-9A64-2C56B0997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18" y="1270000"/>
            <a:ext cx="64008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43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188FDBC-3E9B-2043-B92C-0073A4D1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相似性度量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8C11D3-F4C3-5E45-9208-7C3CF93F3A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/>
              <a:t>向量可以高维空间表示，和相似性搜索什么关系？</a:t>
            </a:r>
            <a:endParaRPr lang="en-US" altLang="zh-CN" sz="2000" dirty="0"/>
          </a:p>
          <a:p>
            <a:pPr lvl="1"/>
            <a:r>
              <a:rPr lang="en-US" altLang="zh-CN" sz="1800" dirty="0">
                <a:latin typeface="Gill Sans MT" panose="020B0502020104020203" pitchFamily="34" charset="0"/>
              </a:rPr>
              <a:t>e.g.</a:t>
            </a:r>
            <a:r>
              <a:rPr lang="zh-CN" altLang="en-US" sz="1800" dirty="0">
                <a:latin typeface="Gill Sans MT" panose="020B0502020104020203" pitchFamily="34" charset="0"/>
              </a:rPr>
              <a:t>，银渐层和布偶都是猫咪特征接近，将特征用向量来表示（</a:t>
            </a:r>
            <a:r>
              <a:rPr lang="en-US" altLang="zh-CN" sz="1800" dirty="0">
                <a:latin typeface="Gill Sans MT" panose="020B0502020104020203" pitchFamily="34" charset="0"/>
              </a:rPr>
              <a:t>Embedding</a:t>
            </a:r>
            <a:r>
              <a:rPr lang="zh-CN" altLang="en-US" sz="1800" dirty="0">
                <a:latin typeface="Gill Sans MT" panose="020B0502020104020203" pitchFamily="34" charset="0"/>
              </a:rPr>
              <a:t>），</a:t>
            </a:r>
            <a:r>
              <a:rPr lang="en-US" altLang="zh-CN" sz="1800" dirty="0">
                <a:latin typeface="Gill Sans MT" panose="020B0502020104020203" pitchFamily="34" charset="0"/>
              </a:rPr>
              <a:t>Vector</a:t>
            </a:r>
            <a:r>
              <a:rPr lang="zh-CN" altLang="en-US" sz="1800" dirty="0">
                <a:latin typeface="Gill Sans MT" panose="020B0502020104020203" pitchFamily="34" charset="0"/>
              </a:rPr>
              <a:t> 具有大小和方向数学结构，通过计算 </a:t>
            </a:r>
            <a:r>
              <a:rPr lang="en-US" altLang="zh-CN" sz="1800" dirty="0">
                <a:latin typeface="Gill Sans MT" panose="020B0502020104020203" pitchFamily="34" charset="0"/>
              </a:rPr>
              <a:t>Vector</a:t>
            </a:r>
            <a:r>
              <a:rPr lang="zh-CN" altLang="en-US" sz="1800" dirty="0">
                <a:latin typeface="Gill Sans MT" panose="020B0502020104020203" pitchFamily="34" charset="0"/>
              </a:rPr>
              <a:t> 间距离来判断其相似度，即</a:t>
            </a:r>
            <a:r>
              <a:rPr lang="zh-CN" altLang="en-US" sz="1800" b="1" dirty="0">
                <a:latin typeface="Gill Sans MT" panose="020B0502020104020203" pitchFamily="34" charset="0"/>
              </a:rPr>
              <a:t>相似性度量</a:t>
            </a:r>
            <a:r>
              <a:rPr lang="zh-CN" altLang="en-US" sz="1800" dirty="0">
                <a:latin typeface="Gill Sans MT" panose="020B0502020104020203" pitchFamily="34" charset="0"/>
              </a:rPr>
              <a:t>（</a:t>
            </a:r>
            <a:r>
              <a:rPr lang="en-US" altLang="zh-CN" sz="1800" dirty="0">
                <a:latin typeface="Gill Sans MT" panose="020B0502020104020203" pitchFamily="34" charset="0"/>
              </a:rPr>
              <a:t>Similarity Metrix</a:t>
            </a:r>
            <a:r>
              <a:rPr lang="zh-CN" altLang="en-US" sz="1800" dirty="0">
                <a:latin typeface="Gill Sans MT" panose="020B0502020104020203" pitchFamily="34" charset="0"/>
              </a:rPr>
              <a:t>）。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0395EA-CC96-5B45-A917-5D41B7B9F3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5407" y="3937609"/>
            <a:ext cx="2441682" cy="2354333"/>
          </a:xfrm>
          <a:prstGeom prst="roundRect">
            <a:avLst>
              <a:gd name="adj" fmla="val 59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1195A4-DE23-2646-A59B-B5E6D33001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5650" y="3937608"/>
            <a:ext cx="2449779" cy="2354332"/>
          </a:xfrm>
          <a:prstGeom prst="roundRect">
            <a:avLst>
              <a:gd name="adj" fmla="val 591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62367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188FDBC-3E9B-2043-B92C-0073A4D1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相似性搜索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428C11D3-F4C3-5E45-9208-7C3CF93F3A8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sz="2000" dirty="0"/>
                  <a:t>可以通过比较 </a:t>
                </a:r>
                <a:r>
                  <a:rPr lang="en-US" altLang="zh-CN" sz="2000" dirty="0"/>
                  <a:t>Vector</a:t>
                </a:r>
                <a:r>
                  <a:rPr lang="zh-CN" altLang="en-US" sz="2000" dirty="0"/>
                  <a:t> 间距离来判断相似度，如何应用到更大的场景？</a:t>
                </a:r>
                <a:endParaRPr lang="en-US" altLang="zh-CN" sz="2000" dirty="0"/>
              </a:p>
              <a:p>
                <a:pPr lvl="1"/>
                <a:r>
                  <a:rPr lang="en-US" altLang="zh-CN" sz="1800" dirty="0">
                    <a:latin typeface="Gill Sans MT" panose="020B0502020104020203" pitchFamily="34" charset="0"/>
                  </a:rPr>
                  <a:t>e.g.</a:t>
                </a:r>
                <a:r>
                  <a:rPr lang="zh-CN" altLang="en-US" sz="1800" dirty="0">
                    <a:latin typeface="Gill Sans MT" panose="020B0502020104020203" pitchFamily="34" charset="0"/>
                  </a:rPr>
                  <a:t>，海量向量 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1800" dirty="0">
                    <a:latin typeface="Gill Sans MT" panose="020B0502020104020203" pitchFamily="34" charset="0"/>
                  </a:rPr>
                  <a:t> 中找到与某向量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en-US" sz="1800" dirty="0">
                    <a:latin typeface="Gill Sans MT" panose="020B0502020104020203" pitchFamily="34" charset="0"/>
                  </a:rPr>
                  <a:t> 最相似的向量，需要对 </a:t>
                </a:r>
                <a:r>
                  <a:rPr lang="en-US" altLang="zh-CN" sz="1800" dirty="0">
                    <a:latin typeface="Gill Sans MT" panose="020B0502020104020203" pitchFamily="34" charset="0"/>
                  </a:rPr>
                  <a:t>Vector-DB</a:t>
                </a:r>
                <a:r>
                  <a:rPr lang="zh-CN" altLang="en-US" sz="1800" dirty="0">
                    <a:latin typeface="Gill Sans MT" panose="020B0502020104020203" pitchFamily="34" charset="0"/>
                  </a:rPr>
                  <a:t> 中每个向量进行计算；</a:t>
                </a:r>
                <a:endParaRPr lang="en-US" altLang="zh-CN" sz="1800" dirty="0">
                  <a:latin typeface="Gill Sans MT" panose="020B0502020104020203" pitchFamily="34" charset="0"/>
                </a:endParaRPr>
              </a:p>
              <a:p>
                <a:pPr lvl="1"/>
                <a:r>
                  <a:rPr lang="en-US" altLang="zh-CN" sz="1800" dirty="0">
                    <a:latin typeface="Gill Sans MT" panose="020B0502020104020203" pitchFamily="34" charset="0"/>
                  </a:rPr>
                  <a:t>q.u.</a:t>
                </a:r>
                <a:r>
                  <a:rPr lang="zh-CN" altLang="en-US" sz="1800" dirty="0">
                    <a:latin typeface="Gill Sans MT" panose="020B0502020104020203" pitchFamily="34" charset="0"/>
                  </a:rPr>
                  <a:t>，逐向量对比计算量巨大，所以需要一种高效算法，即</a:t>
                </a:r>
                <a:r>
                  <a:rPr lang="zh-CN" altLang="en-US" sz="1800" b="1" dirty="0">
                    <a:latin typeface="Gill Sans MT" panose="020B0502020104020203" pitchFamily="34" charset="0"/>
                  </a:rPr>
                  <a:t>相似性搜索</a:t>
                </a:r>
                <a:r>
                  <a:rPr lang="zh-CN" altLang="en-US" sz="1800" dirty="0">
                    <a:latin typeface="Gill Sans MT" panose="020B0502020104020203" pitchFamily="34" charset="0"/>
                  </a:rPr>
                  <a:t>（</a:t>
                </a:r>
                <a:r>
                  <a:rPr lang="en-US" altLang="zh-CN" sz="1800" dirty="0">
                    <a:latin typeface="Gill Sans MT" panose="020B0502020104020203" pitchFamily="34" charset="0"/>
                  </a:rPr>
                  <a:t>Similarity Search</a:t>
                </a:r>
                <a:r>
                  <a:rPr lang="zh-CN" altLang="en-US" sz="1800" dirty="0">
                    <a:latin typeface="Gill Sans MT" panose="020B0502020104020203" pitchFamily="34" charset="0"/>
                  </a:rPr>
                  <a:t>）。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428C11D3-F4C3-5E45-9208-7C3CF93F3A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22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BB18B5C-DE3F-4947-A8FC-FF79BF44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Vector-DB</a:t>
            </a:r>
            <a:r>
              <a:rPr lang="zh-CN" altLang="en-US" dirty="0"/>
              <a:t> 与相似性搜索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148B46-E130-A141-807B-CFEAEB8F7F26}"/>
              </a:ext>
            </a:extLst>
          </p:cNvPr>
          <p:cNvSpPr txBox="1">
            <a:spLocks/>
          </p:cNvSpPr>
          <p:nvPr/>
        </p:nvSpPr>
        <p:spPr>
          <a:xfrm>
            <a:off x="623635" y="1347433"/>
            <a:ext cx="10826839" cy="2170771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向量数据库为向量数据提供专门的存储和索引机制。</a:t>
            </a:r>
            <a:endParaRPr lang="en-US" altLang="zh-CN" b="1" dirty="0"/>
          </a:p>
          <a:p>
            <a:pPr lvl="1"/>
            <a:r>
              <a:rPr lang="zh-CN" altLang="en-US" dirty="0"/>
              <a:t>向量被存储为高维空间中的点，</a:t>
            </a:r>
            <a:r>
              <a:rPr lang="en-US" altLang="zh-CN" dirty="0"/>
              <a:t>DB</a:t>
            </a:r>
            <a:r>
              <a:rPr lang="zh-CN" altLang="en-US" dirty="0"/>
              <a:t> 会为这些点建立索引</a:t>
            </a:r>
            <a:endParaRPr lang="en-US" altLang="zh-CN" dirty="0"/>
          </a:p>
          <a:p>
            <a:pPr lvl="1"/>
            <a:r>
              <a:rPr lang="zh-CN" altLang="en-US" dirty="0"/>
              <a:t>索引结构和算法有树、图、哈希等，索引结构让 </a:t>
            </a:r>
            <a:r>
              <a:rPr lang="en-US" altLang="zh-CN" dirty="0"/>
              <a:t>DB</a:t>
            </a:r>
            <a:r>
              <a:rPr lang="zh-CN" altLang="en-US" dirty="0"/>
              <a:t> 可高效进行相似度搜索</a:t>
            </a:r>
            <a:endParaRPr lang="en-US" altLang="zh-CN" dirty="0"/>
          </a:p>
          <a:p>
            <a:pPr lvl="1"/>
            <a:r>
              <a:rPr lang="zh-CN" altLang="en-US" dirty="0"/>
              <a:t>每次搜索通过相似性度量评价相似度，从而得到向量查询结果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931895-1126-1F40-A4B4-99761103F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050" y="3901746"/>
            <a:ext cx="9862008" cy="22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2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31964</TotalTime>
  <Words>2256</Words>
  <Application>Microsoft Macintosh PowerPoint</Application>
  <PresentationFormat>自定义</PresentationFormat>
  <Paragraphs>216</Paragraphs>
  <Slides>32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32</vt:i4>
      </vt:variant>
    </vt:vector>
  </HeadingPairs>
  <TitlesOfParts>
    <vt:vector size="48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数据处理之向量数据库</vt:lpstr>
      <vt:lpstr>大模型系列 – 数据处理之向量数据库</vt:lpstr>
      <vt:lpstr>PowerPoint 演示文稿</vt:lpstr>
      <vt:lpstr>向量高维表示</vt:lpstr>
      <vt:lpstr>相似性度量</vt:lpstr>
      <vt:lpstr>相似性搜索</vt:lpstr>
      <vt:lpstr>Vector-DB 与相似性搜索</vt:lpstr>
      <vt:lpstr>相似性搜索分类</vt:lpstr>
      <vt:lpstr>PowerPoint 演示文稿</vt:lpstr>
      <vt:lpstr>按数据结构分类</vt:lpstr>
      <vt:lpstr>基于哈希索引</vt:lpstr>
      <vt:lpstr>基于树的索引</vt:lpstr>
      <vt:lpstr>基于图的索引</vt:lpstr>
      <vt:lpstr>倒排文件索引</vt:lpstr>
      <vt:lpstr>按数据结构分类</vt:lpstr>
      <vt:lpstr>PowerPoint 演示文稿</vt:lpstr>
      <vt:lpstr>索引的本质</vt:lpstr>
      <vt:lpstr>压缩分类</vt:lpstr>
      <vt:lpstr>压缩分类</vt:lpstr>
      <vt:lpstr>扁平化的索引 Flat indexing</vt:lpstr>
      <vt:lpstr>量化索引 Quantized indexing</vt:lpstr>
      <vt:lpstr>量化索引 Quantized indexing</vt:lpstr>
      <vt:lpstr>PowerPoint 演示文稿</vt:lpstr>
      <vt:lpstr>原则</vt:lpstr>
      <vt:lpstr>向量检索算法</vt:lpstr>
      <vt:lpstr>PowerPoint 演示文稿</vt:lpstr>
      <vt:lpstr>相似性搜索算法比较</vt:lpstr>
      <vt:lpstr>Reference 引用&amp;参考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10412</cp:revision>
  <cp:lastPrinted>2023-09-08T09:14:01Z</cp:lastPrinted>
  <dcterms:created xsi:type="dcterms:W3CDTF">2020-08-28T08:44:19Z</dcterms:created>
  <dcterms:modified xsi:type="dcterms:W3CDTF">2024-02-05T13:19:48Z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